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3414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0C841-5B9A-AC21-1CE6-B5C41D117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D4953F-8542-660F-D45E-4236A187D6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B0C1A-3888-8C65-FB78-F07A8D23B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2945C-B3AA-CE1D-EFFF-7C2782DCF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56745E-F710-0773-3487-E7CC6DE30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1099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0CB65-64F9-6AF9-3E7B-738749810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F0523D-3D3E-9D34-438E-C407B4263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EBE4BF-5B7E-DEA2-E359-1EE7AAA90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10445-6DD4-2314-7902-C824AD2A0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6CB07-78A9-64B4-955F-063678A9A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76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B7937D-0A73-84AC-4627-11FD7F9D72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67DE98-664B-81C7-6D87-8AD921255C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7D543-73B0-F7F0-1960-13F738C73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FC609-65D8-BB9B-AF43-8AEEA4BA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8BF13-DDB9-02ED-80FB-C05F082A3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19585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85707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4842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60204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21329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4521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5B47D-A1FB-3EBE-D399-BF09F6CBD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F1845-FA90-1AFF-6DFC-C4781DF49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857E8-FFBE-7ADA-4757-39E98FB6C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FCCFA-2FA5-F61E-633E-1004302F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18B9E-92DB-F38F-C394-749C2D136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48937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92AD0-7AD8-97F5-5EC2-08F1865AD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8584B-BE77-DD34-A56E-5ED0FA363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1DAA0-504D-C0DF-5190-8B1E5CA7E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465AE-76FE-7761-20B8-B5CC8D6C9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87D99-BE7B-A12D-C6A6-8298AAC61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2203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84B86-4AA5-0DAF-8A70-0647109E3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6D81B-0937-C562-163A-93237343C8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474F0-3D79-41C8-CCC5-018FD7607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A37180-A5CA-4D7F-53C7-6740595B9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1DCEE-0E98-1CF5-2F74-147E0B6FF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AB1A34-D6A4-9893-BA88-FF5F0BB8D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9742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9EC35-B486-D516-484D-EF14A5C16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8FEF4-F2B1-49FD-7243-CAC78E55E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867E38-A5F1-8752-CCE2-3B6F61B9C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F8603B-DA3C-B72C-3FAB-DEC0DB5BE1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1D49CB-DEFD-9828-B941-0CD1C54F2B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5D61F-28F6-60F7-94F2-E29CE4094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3AA4FC-E9A8-16F8-0FAA-61F93906A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CF00A1-C272-B2BB-93B8-7A8028674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558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8B797-5F7B-DBBC-5D5A-8B5599DCE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08548A-0BC2-E728-5EFF-39B39EAB7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C885EE-5651-A8D7-FA4E-85CBD88CC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D1D3AD-95B4-1EE5-C5F5-6964969B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6942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8881A9-F1D5-68FB-7900-CA7DAD65D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AB90EC-256C-6652-F04D-5B9714751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009C36-24CF-6AC3-F7A9-B9F7D3D78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980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DD4CA-590C-F585-5AB3-A7233DE7E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E120D-3CEA-B879-EBAF-149F36D31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A4EBB0-0037-75BC-CD0B-020ADEEE6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B1C7B5-113A-1FC1-3A65-7C3D59ADD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8D9618-730C-106B-760D-27B5D8A29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C68A78-C83E-62B3-AD6B-3589E1D17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2798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AD03D-A492-C9A6-639E-B82267C69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21FEB8-D99B-E7BD-A526-409E879D77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317947-EA81-9A5E-FD8F-8EA0ED640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2A8258-0227-2330-1437-ECC94FC0C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20F36-F1D0-267B-1A21-D3BD08EAF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4589DA-E650-B8E1-4BF3-602A374C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3385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5CC438-A62A-DEE6-2BC2-FC1315014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16CAE-9CB2-14D8-8FBB-027C41EB0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A7D23-478F-6467-57C5-D504AB4232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A195D-EA72-486E-9058-798548DE89A5}" type="datetimeFigureOut">
              <a:rPr lang="en-US" smtClean="0"/>
              <a:t>7/7/2025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CB927-F3A2-D61B-DAED-006F920A8D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7EEC7-5A9D-AB5E-C38F-C4ECB08A8B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9D69A-D0B0-4A32-83E2-6DD952CC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301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39283"/>
            <a:ext cx="7468553" cy="12318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HTML List &amp; Table Tags and Their Attributes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324124" y="4385191"/>
            <a:ext cx="7468553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 comprehensive guide to structuring web content effectively using HTML's powerful organizational elements. We'll explore the essential tags, attributes, and best practices for creating well-structured lists and tables in modern web development.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88418" y="572333"/>
            <a:ext cx="5643324" cy="610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HTML List Tags Overview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8418" y="1494830"/>
            <a:ext cx="519232" cy="51923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8418" y="2273618"/>
            <a:ext cx="2443758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&lt;ul&gt; - Unordered List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4488418" y="2703671"/>
            <a:ext cx="4525804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Creates a bulleted list where the order of items doesn't imply importance or sequence. Perfect for navigation menus, feature lists, or any collection of items without hierarchy.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73778" y="1494830"/>
            <a:ext cx="519232" cy="51923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273778" y="2273618"/>
            <a:ext cx="2443758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&lt;ol&gt; - Ordered List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9273778" y="2703671"/>
            <a:ext cx="4525804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Generates a numbered or lettered list where sequence matters. Ideal for instructions, rankings, or any content where the order of items has significance.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8418" y="4552593"/>
            <a:ext cx="519232" cy="5192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488418" y="5331381"/>
            <a:ext cx="2443758" cy="305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&lt;li&gt; - List Item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4488418" y="5761434"/>
            <a:ext cx="4525804" cy="1329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building block for both unordered and ordered lists. Each &lt;li&gt; represents a single item within the parent list. Can contain text, images, or even other lists.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2931" y="407670"/>
            <a:ext cx="5449054" cy="436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36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List </a:t>
            </a:r>
            <a:r>
              <a:rPr lang="en-US" sz="38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Attributes</a:t>
            </a:r>
            <a:r>
              <a:rPr lang="en-US" sz="36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 and Examples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92931" y="1214199"/>
            <a:ext cx="2092881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Attributes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92931" y="1624013"/>
            <a:ext cx="6541413" cy="607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The </a:t>
            </a: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value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 attribute for &lt;li&gt; sets the starting number for an ordered list item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and all subsequent items.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92931" y="2388331"/>
            <a:ext cx="6541413" cy="607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Lists can be nested by placing a new &lt;ul&gt; or &lt;</a:t>
            </a:r>
            <a:r>
              <a:rPr lang="en-US" sz="1600" dirty="0" err="1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ol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&gt; inside an &lt;li&gt; element,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creating hierarchical structures.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92931" y="3117413"/>
            <a:ext cx="6541413" cy="6076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Modern practice uses CSS to control bullet/number appearance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through the </a:t>
            </a: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list-style-type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 property.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411" y="17309"/>
            <a:ext cx="6541413" cy="4475678"/>
          </a:xfrm>
          <a:prstGeom prst="rect">
            <a:avLst/>
          </a:prstGeom>
        </p:spPr>
      </p:pic>
      <p:sp>
        <p:nvSpPr>
          <p:cNvPr id="9" name="Shape 6"/>
          <p:cNvSpPr/>
          <p:nvPr/>
        </p:nvSpPr>
        <p:spPr>
          <a:xfrm>
            <a:off x="8063459" y="4497625"/>
            <a:ext cx="6556177" cy="2593896"/>
          </a:xfrm>
          <a:prstGeom prst="roundRect">
            <a:avLst>
              <a:gd name="adj" fmla="val 857"/>
            </a:avLst>
          </a:prstGeom>
          <a:solidFill>
            <a:srgbClr val="F0D4F7"/>
          </a:solidFill>
          <a:ln/>
        </p:spPr>
      </p:sp>
      <p:sp>
        <p:nvSpPr>
          <p:cNvPr id="10" name="Text 7"/>
          <p:cNvSpPr/>
          <p:nvPr/>
        </p:nvSpPr>
        <p:spPr>
          <a:xfrm>
            <a:off x="8257981" y="4629873"/>
            <a:ext cx="6259711" cy="2454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&lt;ol&gt;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&lt;li&gt;Item starting at 5&lt;/li&gt;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&lt;li&gt;Automatically becomes 6&lt;/li&gt;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&lt;li&gt; Nested list: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&lt;ul&gt;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   &lt;li&gt;Bullet point&lt;/li&gt;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&lt;/ul&gt; 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&lt;/li&gt;</a:t>
            </a:r>
          </a:p>
          <a:p>
            <a:pPr marL="0" indent="0" algn="l">
              <a:lnSpc>
                <a:spcPts val="18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&lt;/ol&gt;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683538"/>
            <a:ext cx="6086594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HTML Table Tags Overview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1613535"/>
            <a:ext cx="1047274" cy="12567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94428" y="1822966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&lt;table&gt;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2094428" y="2256592"/>
            <a:ext cx="804064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container element that defines a table. All table content must be placed within this tag.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724" y="2870240"/>
            <a:ext cx="1047274" cy="125670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94428" y="3079671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&lt;tr&gt;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2094428" y="3513296"/>
            <a:ext cx="804064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Table Row element defines a horizontal row of cells. Contains &lt;th&gt; or &lt;td&gt; elements.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724" y="4126944"/>
            <a:ext cx="1047274" cy="125670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94428" y="4336375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&lt;th&gt;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2094428" y="4770001"/>
            <a:ext cx="804064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Table Header cell for column/row headings. Bold and centered by default.</a:t>
            </a:r>
            <a:endParaRPr lang="en-US" sz="16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724" y="5383649"/>
            <a:ext cx="1047274" cy="125670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094428" y="5593080"/>
            <a:ext cx="246411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&lt;td&gt;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2094428" y="6026706"/>
            <a:ext cx="8040648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Table Data cell contains the actual content for each cell in the table.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837724" y="6875978"/>
            <a:ext cx="929735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Additional semantic elements include &lt;caption&gt; for table titles, &lt;thead&gt;, &lt;tbody&gt;, and &lt;tfoot&gt; for logical sections, and &lt;colgroup&gt;/&lt;col&gt; for column-based styling.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7107" y="458629"/>
            <a:ext cx="4753570" cy="490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8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Table Attributes and Usage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67107" y="1366004"/>
            <a:ext cx="2354580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Common Attributes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667107" y="1827014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Many traditional table attributes are now deprecated in HTML5: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67107" y="2243852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border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sets table border width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67107" y="2569012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cellpadding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space inside cells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667107" y="2894171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cellspacing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space between cells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667107" y="3219331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align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horizontal alignment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667107" y="3544491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bgcolor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background color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667107" y="3961328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Modern practice strongly favors CSS for all styling aspects.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85653" y="4630060"/>
            <a:ext cx="2354580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Cell Spanning</a:t>
            </a:r>
            <a:endParaRPr lang="en-US" sz="2400" dirty="0"/>
          </a:p>
        </p:txBody>
      </p:sp>
      <p:sp>
        <p:nvSpPr>
          <p:cNvPr id="12" name="Text 10"/>
          <p:cNvSpPr/>
          <p:nvPr/>
        </p:nvSpPr>
        <p:spPr>
          <a:xfrm>
            <a:off x="685653" y="5091070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Control how cells span across rows or columns: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685653" y="5507908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colspan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number of columns a cell spans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685653" y="5833068"/>
            <a:ext cx="6444615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rowspan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number of rows a cell spans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6060" y="13930"/>
            <a:ext cx="6444615" cy="4409361"/>
          </a:xfrm>
          <a:prstGeom prst="rect">
            <a:avLst/>
          </a:prstGeom>
        </p:spPr>
      </p:pic>
      <p:sp>
        <p:nvSpPr>
          <p:cNvPr id="17" name="Shape 14"/>
          <p:cNvSpPr/>
          <p:nvPr/>
        </p:nvSpPr>
        <p:spPr>
          <a:xfrm>
            <a:off x="8166148" y="4414047"/>
            <a:ext cx="6461284" cy="516850"/>
          </a:xfrm>
          <a:prstGeom prst="roundRect">
            <a:avLst>
              <a:gd name="adj" fmla="val 4841"/>
            </a:avLst>
          </a:prstGeom>
          <a:solidFill>
            <a:srgbClr val="F0D4F7"/>
          </a:solidFill>
          <a:ln/>
        </p:spPr>
      </p:sp>
      <p:sp>
        <p:nvSpPr>
          <p:cNvPr id="18" name="Text 15"/>
          <p:cNvSpPr/>
          <p:nvPr/>
        </p:nvSpPr>
        <p:spPr>
          <a:xfrm>
            <a:off x="8321261" y="4562213"/>
            <a:ext cx="6127909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&lt;td colspan="2"&gt;Merged two columns&lt;/td&gt;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388</TotalTime>
  <Words>493</Words>
  <Application>Microsoft Office PowerPoint</Application>
  <PresentationFormat>Custom</PresentationFormat>
  <Paragraphs>55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Source Sans Pro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Tosiq Ahmad</cp:lastModifiedBy>
  <cp:revision>4</cp:revision>
  <dcterms:created xsi:type="dcterms:W3CDTF">2025-07-06T19:11:24Z</dcterms:created>
  <dcterms:modified xsi:type="dcterms:W3CDTF">2025-07-07T01:41:55Z</dcterms:modified>
</cp:coreProperties>
</file>